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6" r:id="rId1"/>
  </p:sldMasterIdLst>
  <p:sldIdLst>
    <p:sldId id="256" r:id="rId2"/>
    <p:sldId id="257" r:id="rId3"/>
    <p:sldId id="258" r:id="rId4"/>
    <p:sldId id="280" r:id="rId5"/>
    <p:sldId id="259" r:id="rId6"/>
    <p:sldId id="274" r:id="rId7"/>
    <p:sldId id="275" r:id="rId8"/>
    <p:sldId id="276" r:id="rId9"/>
    <p:sldId id="281" r:id="rId10"/>
    <p:sldId id="282" r:id="rId11"/>
    <p:sldId id="267" r:id="rId12"/>
    <p:sldId id="262" r:id="rId13"/>
    <p:sldId id="261" r:id="rId14"/>
    <p:sldId id="263" r:id="rId15"/>
    <p:sldId id="266" r:id="rId16"/>
    <p:sldId id="265" r:id="rId17"/>
    <p:sldId id="270" r:id="rId18"/>
    <p:sldId id="269" r:id="rId19"/>
    <p:sldId id="27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71" autoAdjust="0"/>
    <p:restoredTop sz="94660"/>
  </p:normalViewPr>
  <p:slideViewPr>
    <p:cSldViewPr>
      <p:cViewPr varScale="1">
        <p:scale>
          <a:sx n="68" d="100"/>
          <a:sy n="68" d="100"/>
        </p:scale>
        <p:origin x="110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F8967751-5985-44F1-BD88-A6209B86D50D}" type="datetimeFigureOut">
              <a:rPr lang="en-US" smtClean="0"/>
              <a:t>9/16/2022</a:t>
            </a:fld>
            <a:endParaRPr lang="en-GB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7C63E72-98F0-4399-8840-3B33B27A757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83983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7751-5985-44F1-BD88-A6209B86D50D}" type="datetimeFigureOut">
              <a:rPr lang="en-US" smtClean="0"/>
              <a:t>9/16/2022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63E72-98F0-4399-8840-3B33B27A757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2419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7751-5985-44F1-BD88-A6209B86D50D}" type="datetimeFigureOut">
              <a:rPr lang="en-US" smtClean="0"/>
              <a:t>9/16/2022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63E72-98F0-4399-8840-3B33B27A757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576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7751-5985-44F1-BD88-A6209B86D50D}" type="datetimeFigureOut">
              <a:rPr lang="en-US" smtClean="0"/>
              <a:t>9/16/2022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63E72-98F0-4399-8840-3B33B27A757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1077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F8967751-5985-44F1-BD88-A6209B86D50D}" type="datetimeFigureOut">
              <a:rPr lang="en-US" smtClean="0"/>
              <a:t>9/16/2022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A7C63E72-98F0-4399-8840-3B33B27A757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1473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7751-5985-44F1-BD88-A6209B86D50D}" type="datetimeFigureOut">
              <a:rPr lang="en-US" smtClean="0"/>
              <a:t>9/16/2022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63E72-98F0-4399-8840-3B33B27A757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8600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7751-5985-44F1-BD88-A6209B86D50D}" type="datetimeFigureOut">
              <a:rPr lang="en-US" smtClean="0"/>
              <a:t>9/16/2022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63E72-98F0-4399-8840-3B33B27A757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926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7751-5985-44F1-BD88-A6209B86D50D}" type="datetimeFigureOut">
              <a:rPr lang="en-US" smtClean="0"/>
              <a:t>9/16/2022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63E72-98F0-4399-8840-3B33B27A757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2589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7751-5985-44F1-BD88-A6209B86D50D}" type="datetimeFigureOut">
              <a:rPr lang="en-US" smtClean="0"/>
              <a:t>9/16/2022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63E72-98F0-4399-8840-3B33B27A757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2137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7751-5985-44F1-BD88-A6209B86D50D}" type="datetimeFigureOut">
              <a:rPr lang="en-US" smtClean="0"/>
              <a:t>9/16/2022</a:t>
            </a:fld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GB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7C63E72-98F0-4399-8840-3B33B27A7574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14855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F8967751-5985-44F1-BD88-A6209B86D50D}" type="datetimeFigureOut">
              <a:rPr lang="en-US" smtClean="0"/>
              <a:t>9/16/2022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7C63E72-98F0-4399-8840-3B33B27A7574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0133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8967751-5985-44F1-BD88-A6209B86D50D}" type="datetimeFigureOut">
              <a:rPr lang="en-US" smtClean="0"/>
              <a:t>9/16/2022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7C63E72-98F0-4399-8840-3B33B27A757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6257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7" r:id="rId1"/>
    <p:sldLayoutId id="2147484148" r:id="rId2"/>
    <p:sldLayoutId id="2147484149" r:id="rId3"/>
    <p:sldLayoutId id="2147484150" r:id="rId4"/>
    <p:sldLayoutId id="2147484151" r:id="rId5"/>
    <p:sldLayoutId id="2147484152" r:id="rId6"/>
    <p:sldLayoutId id="2147484153" r:id="rId7"/>
    <p:sldLayoutId id="2147484154" r:id="rId8"/>
    <p:sldLayoutId id="2147484155" r:id="rId9"/>
    <p:sldLayoutId id="2147484156" r:id="rId10"/>
    <p:sldLayoutId id="21474841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ollinsgrundy.com/parents-carers/uniform-and-jewellery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imestables.co.uk/multiplication-tables-check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4095" y="2348880"/>
            <a:ext cx="8779905" cy="1584176"/>
          </a:xfrm>
        </p:spPr>
        <p:txBody>
          <a:bodyPr>
            <a:noAutofit/>
          </a:bodyPr>
          <a:lstStyle/>
          <a:p>
            <a:pPr algn="ctr"/>
            <a:r>
              <a:rPr lang="en-GB" sz="8000" dirty="0"/>
              <a:t>Welcome to  Year 4!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BB4A0-EE27-4098-84D8-2E2A51B41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English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3CC0F-1D1C-4E44-87F2-4E1F2D5D0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Currently we are working on story writing. All writing sessions build up to an extensive piece of writing. </a:t>
            </a:r>
          </a:p>
          <a:p>
            <a:r>
              <a:rPr lang="en-GB" dirty="0"/>
              <a:t>Some genres we look at;</a:t>
            </a:r>
          </a:p>
          <a:p>
            <a:r>
              <a:rPr lang="en-GB" dirty="0"/>
              <a:t>Play scripts </a:t>
            </a:r>
          </a:p>
          <a:p>
            <a:r>
              <a:rPr lang="en-GB" dirty="0"/>
              <a:t>Free verse poems</a:t>
            </a:r>
          </a:p>
          <a:p>
            <a:r>
              <a:rPr lang="en-GB" dirty="0"/>
              <a:t>Recounts </a:t>
            </a:r>
          </a:p>
          <a:p>
            <a:r>
              <a:rPr lang="en-GB" dirty="0"/>
              <a:t>Explanation texts 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Weekly poets</a:t>
            </a:r>
          </a:p>
        </p:txBody>
      </p:sp>
    </p:spTree>
    <p:extLst>
      <p:ext uri="{BB962C8B-B14F-4D97-AF65-F5344CB8AC3E}">
        <p14:creationId xmlns:p14="http://schemas.microsoft.com/office/powerpoint/2010/main" val="454031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48720"/>
          </a:xfrm>
        </p:spPr>
        <p:txBody>
          <a:bodyPr>
            <a:normAutofit/>
          </a:bodyPr>
          <a:lstStyle/>
          <a:p>
            <a:pPr algn="ctr"/>
            <a:r>
              <a:rPr lang="en-GB" sz="5400" dirty="0"/>
              <a:t>Topic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C00000"/>
                </a:solidFill>
              </a:rPr>
              <a:t>Science- </a:t>
            </a:r>
            <a:endParaRPr lang="en-GB" sz="3200" dirty="0"/>
          </a:p>
          <a:p>
            <a:pPr marL="0" indent="0">
              <a:buNone/>
            </a:pPr>
            <a:r>
              <a:rPr lang="en-GB" sz="2100" dirty="0"/>
              <a:t>          What happens to the food we eat.</a:t>
            </a:r>
          </a:p>
          <a:p>
            <a:r>
              <a:rPr lang="en-GB" sz="3200" dirty="0">
                <a:solidFill>
                  <a:srgbClr val="C00000"/>
                </a:solidFill>
              </a:rPr>
              <a:t>Topic-</a:t>
            </a:r>
            <a:r>
              <a:rPr lang="en-GB" sz="3200" dirty="0"/>
              <a:t> </a:t>
            </a:r>
            <a:endParaRPr lang="en-GB" dirty="0"/>
          </a:p>
          <a:p>
            <a:pPr marL="0" indent="0">
              <a:buNone/>
            </a:pPr>
            <a:r>
              <a:rPr lang="en-GB" sz="2000" dirty="0"/>
              <a:t>Geography- 1. River study and city locations. 2. Use of maps, atlases and globes.  </a:t>
            </a:r>
          </a:p>
          <a:p>
            <a:pPr marL="0" indent="0">
              <a:buNone/>
            </a:pPr>
            <a:r>
              <a:rPr lang="en-GB" sz="2000" dirty="0"/>
              <a:t>History- 1. The Roman Empire and its impact on Britain. 2. British history including crime and punishment, leisure and entertainment in the 20</a:t>
            </a:r>
            <a:r>
              <a:rPr lang="en-GB" sz="2000" baseline="30000" dirty="0"/>
              <a:t>th</a:t>
            </a:r>
            <a:r>
              <a:rPr lang="en-GB" sz="2000" dirty="0"/>
              <a:t> century. 3. Normans culture. </a:t>
            </a:r>
          </a:p>
          <a:p>
            <a:pPr marL="0" indent="0">
              <a:buNone/>
            </a:pPr>
            <a:r>
              <a:rPr lang="en-GB" sz="2000" dirty="0"/>
              <a:t>Art, Design and technology- split into 6 subjects.</a:t>
            </a:r>
          </a:p>
          <a:p>
            <a:pPr marL="0" indent="0">
              <a:buNone/>
            </a:pPr>
            <a:endParaRPr lang="en-GB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799836"/>
            <a:ext cx="7680960" cy="1371600"/>
          </a:xfrm>
        </p:spPr>
        <p:txBody>
          <a:bodyPr/>
          <a:lstStyle/>
          <a:p>
            <a:pPr algn="ctr"/>
            <a:r>
              <a:rPr lang="en-GB" b="1" dirty="0"/>
              <a:t>Educational visits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Enhance learning done in school</a:t>
            </a:r>
          </a:p>
          <a:p>
            <a:endParaRPr lang="en-GB" sz="3200" dirty="0"/>
          </a:p>
          <a:p>
            <a:r>
              <a:rPr lang="en-GB" sz="3200" dirty="0"/>
              <a:t>Give children valuable experiences</a:t>
            </a:r>
          </a:p>
          <a:p>
            <a:r>
              <a:rPr lang="en-GB" sz="3200" dirty="0"/>
              <a:t>Links learning to ‘real life’</a:t>
            </a:r>
          </a:p>
          <a:p>
            <a:r>
              <a:rPr lang="en-GB" sz="3200" dirty="0"/>
              <a:t>We hope to be going on some trips this year. </a:t>
            </a:r>
          </a:p>
        </p:txBody>
      </p:sp>
      <p:pic>
        <p:nvPicPr>
          <p:cNvPr id="4098" name="Picture 2" descr="C:\Users\Benjamins\AppData\Local\Microsoft\Windows\Temporary Internet Files\Content.IE5\LY7DP3DJ\MC90043481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-387424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Behaviour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‘Always’ Chart (name moved down if not following the school rules)</a:t>
            </a:r>
          </a:p>
          <a:p>
            <a:endParaRPr lang="en-GB" dirty="0"/>
          </a:p>
          <a:p>
            <a:r>
              <a:rPr lang="en-GB" dirty="0"/>
              <a:t>3 ‘Always’ lost in a week  - letter from Head Teacher goes home!</a:t>
            </a:r>
          </a:p>
          <a:p>
            <a:endParaRPr lang="en-GB" dirty="0"/>
          </a:p>
          <a:p>
            <a:r>
              <a:rPr lang="en-GB" dirty="0"/>
              <a:t>Standards (age)</a:t>
            </a:r>
          </a:p>
        </p:txBody>
      </p:sp>
      <p:pic>
        <p:nvPicPr>
          <p:cNvPr id="2050" name="Picture 2" descr="C:\Users\Benjamins\AppData\Local\Microsoft\Windows\Temporary Internet Files\Content.IE5\B7B3OU5P\MC90043820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88640"/>
            <a:ext cx="1296144" cy="1298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en-GB" b="1" dirty="0"/>
              <a:t>Homework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520" y="1297280"/>
            <a:ext cx="7680960" cy="39319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sz="2800" dirty="0"/>
          </a:p>
          <a:p>
            <a:pPr>
              <a:buFont typeface="Arial" pitchFamily="34" charset="0"/>
              <a:buChar char="•"/>
            </a:pPr>
            <a:r>
              <a:rPr lang="en-GB" sz="2400" dirty="0"/>
              <a:t>Weekly homework will be on new software. This will allow children to practise their spellings and maths skills. 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/>
              <a:t>After the success of the last homework grid we will continue to do this in school. Children will be provided with the new grid on Friday which has 6 different tasks for the children to complete. 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/>
              <a:t>These go on display</a:t>
            </a:r>
          </a:p>
          <a:p>
            <a:r>
              <a:rPr lang="en-GB" sz="2400" dirty="0"/>
              <a:t>Importance of homework.</a:t>
            </a:r>
          </a:p>
          <a:p>
            <a:pPr marL="393192" lvl="1" indent="0">
              <a:buNone/>
            </a:pPr>
            <a:endParaRPr lang="en-GB" sz="3200" dirty="0"/>
          </a:p>
          <a:p>
            <a:pPr lvl="1">
              <a:buNone/>
            </a:pPr>
            <a:endParaRPr lang="en-GB" sz="3200" dirty="0"/>
          </a:p>
          <a:p>
            <a:pPr lvl="1"/>
            <a:endParaRPr lang="en-GB" dirty="0"/>
          </a:p>
        </p:txBody>
      </p:sp>
      <p:pic>
        <p:nvPicPr>
          <p:cNvPr id="5123" name="Picture 3" descr="C:\Users\Benjamins\AppData\Local\Microsoft\Windows\Temporary Internet Files\Content.IE5\LY7DP3DJ\MC900432665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229200"/>
            <a:ext cx="1803648" cy="1803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/>
          <a:lstStyle/>
          <a:p>
            <a:pPr algn="ctr"/>
            <a:r>
              <a:rPr lang="en-GB" dirty="0"/>
              <a:t>Brass Lessons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sz="3600" dirty="0"/>
              <a:t>Every child in Year 4 will learn to play a brass instrument</a:t>
            </a:r>
          </a:p>
          <a:p>
            <a:endParaRPr lang="en-GB" sz="3600" dirty="0"/>
          </a:p>
          <a:p>
            <a:r>
              <a:rPr lang="en-GB" sz="3600" dirty="0"/>
              <a:t>No cost to parents (letter to be signed regarding care of instrument)</a:t>
            </a:r>
          </a:p>
          <a:p>
            <a:endParaRPr lang="en-GB" sz="3600" dirty="0"/>
          </a:p>
          <a:p>
            <a:r>
              <a:rPr lang="en-GB" sz="3600" dirty="0"/>
              <a:t>Music teacher will teach every Friday afternoon (not me- I will be learning with the children!)</a:t>
            </a:r>
          </a:p>
          <a:p>
            <a:endParaRPr lang="en-GB" sz="3600" dirty="0"/>
          </a:p>
          <a:p>
            <a:r>
              <a:rPr lang="en-GB" sz="3600" dirty="0"/>
              <a:t>Some children may wish to do extra sessions, this would be at a cost to parents.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General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5" y="1772816"/>
            <a:ext cx="7764345" cy="4752528"/>
          </a:xfrm>
        </p:spPr>
        <p:txBody>
          <a:bodyPr>
            <a:normAutofit fontScale="55000" lnSpcReduction="20000"/>
          </a:bodyPr>
          <a:lstStyle/>
          <a:p>
            <a:r>
              <a:rPr lang="en-GB" sz="3600" dirty="0"/>
              <a:t>We are a nut free school</a:t>
            </a:r>
          </a:p>
          <a:p>
            <a:endParaRPr lang="en-GB" sz="3600" dirty="0"/>
          </a:p>
          <a:p>
            <a:r>
              <a:rPr lang="en-GB" sz="3600" dirty="0"/>
              <a:t>Parking at school </a:t>
            </a:r>
          </a:p>
          <a:p>
            <a:pPr marL="109728" indent="0">
              <a:buNone/>
            </a:pPr>
            <a:endParaRPr lang="en-GB" sz="3600" dirty="0"/>
          </a:p>
          <a:p>
            <a:r>
              <a:rPr lang="en-GB" sz="3600" dirty="0"/>
              <a:t>Our school website is updated on a weekly basis to inform parents of any upcoming events.</a:t>
            </a:r>
          </a:p>
          <a:p>
            <a:endParaRPr lang="en-GB" sz="3600" dirty="0"/>
          </a:p>
          <a:p>
            <a:r>
              <a:rPr lang="en-GB" sz="3600" dirty="0"/>
              <a:t>Red triangle</a:t>
            </a:r>
          </a:p>
          <a:p>
            <a:pPr marL="0" indent="0">
              <a:buNone/>
            </a:pPr>
            <a:endParaRPr lang="en-GB" sz="3600" dirty="0"/>
          </a:p>
          <a:p>
            <a:r>
              <a:rPr lang="en-GB" sz="3600" dirty="0"/>
              <a:t>Safeguarding – secure school site</a:t>
            </a:r>
          </a:p>
          <a:p>
            <a:endParaRPr lang="en-GB" sz="3600" dirty="0"/>
          </a:p>
          <a:p>
            <a:r>
              <a:rPr lang="en-GB" sz="3600" dirty="0"/>
              <a:t>Attendance, we have a before and after school club service available ‘Owls’</a:t>
            </a:r>
          </a:p>
          <a:p>
            <a:endParaRPr lang="en-GB" sz="440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Benjamins\AppData\Local\Microsoft\Windows\Temporary Internet Files\Content.IE5\LY7DP3DJ\MC90013027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509120"/>
            <a:ext cx="2256963" cy="2069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How to help your child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3600" dirty="0"/>
              <a:t>Encourage their independence</a:t>
            </a:r>
          </a:p>
          <a:p>
            <a:endParaRPr lang="en-GB" sz="3600" dirty="0"/>
          </a:p>
          <a:p>
            <a:r>
              <a:rPr lang="en-GB" sz="3600" dirty="0"/>
              <a:t>Encourage them to learn times table facts</a:t>
            </a:r>
          </a:p>
          <a:p>
            <a:endParaRPr lang="en-GB" sz="3600" dirty="0"/>
          </a:p>
          <a:p>
            <a:r>
              <a:rPr lang="en-GB" sz="3600" dirty="0"/>
              <a:t>Encourage them to read, read, read (but still read </a:t>
            </a:r>
            <a:r>
              <a:rPr lang="en-GB" sz="3600" b="1" dirty="0"/>
              <a:t>to them </a:t>
            </a:r>
            <a:r>
              <a:rPr lang="en-GB" sz="3600" dirty="0"/>
              <a:t>too!)</a:t>
            </a:r>
          </a:p>
          <a:p>
            <a:endParaRPr lang="en-GB" dirty="0"/>
          </a:p>
          <a:p>
            <a:endParaRPr lang="en-GB" dirty="0"/>
          </a:p>
          <a:p>
            <a:pPr lvl="2"/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06435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6000" b="1" dirty="0"/>
              <a:t>Internet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3600" dirty="0"/>
              <a:t>We teach internet safety in school under guidance of Child Exploitation &amp;Online Protection Unit</a:t>
            </a:r>
          </a:p>
          <a:p>
            <a:endParaRPr lang="en-GB" sz="3600" dirty="0"/>
          </a:p>
          <a:p>
            <a:r>
              <a:rPr lang="en-GB" sz="3600" dirty="0"/>
              <a:t>Please safeguard your children at home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GB" sz="11500" dirty="0"/>
              <a:t>Thank you.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857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7200" dirty="0"/>
              <a:t>Staffing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Mr McCrudden(Class Teacher)</a:t>
            </a:r>
          </a:p>
          <a:p>
            <a:pPr marL="0" indent="0">
              <a:buNone/>
            </a:pPr>
            <a:endParaRPr lang="en-GB" sz="3600" dirty="0"/>
          </a:p>
          <a:p>
            <a:r>
              <a:rPr lang="en-GB" sz="3600" dirty="0"/>
              <a:t>Mrs Hughes (HLTA, PPA cover)</a:t>
            </a:r>
          </a:p>
          <a:p>
            <a:endParaRPr lang="en-GB" sz="3600" dirty="0"/>
          </a:p>
          <a:p>
            <a:r>
              <a:rPr lang="en-GB" sz="3600" dirty="0"/>
              <a:t>Mrs </a:t>
            </a:r>
            <a:r>
              <a:rPr lang="en-GB" sz="3600" dirty="0" err="1"/>
              <a:t>Gresty</a:t>
            </a:r>
            <a:r>
              <a:rPr lang="en-GB" sz="3600" dirty="0"/>
              <a:t> (1 day a week) </a:t>
            </a:r>
          </a:p>
          <a:p>
            <a:pPr marL="0" indent="0">
              <a:buNone/>
            </a:pPr>
            <a:endParaRPr lang="en-GB" sz="3600" dirty="0"/>
          </a:p>
        </p:txBody>
      </p:sp>
      <p:pic>
        <p:nvPicPr>
          <p:cNvPr id="1026" name="Picture 2" descr="C:\Users\Benjamins\AppData\Local\Microsoft\Windows\Temporary Internet Files\Content.IE5\83ZYEZXE\MP90043877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76673"/>
            <a:ext cx="1964508" cy="1644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Uniform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484" y="1340768"/>
            <a:ext cx="8712968" cy="4608511"/>
          </a:xfrm>
        </p:spPr>
        <p:txBody>
          <a:bodyPr>
            <a:noAutofit/>
          </a:bodyPr>
          <a:lstStyle/>
          <a:p>
            <a:r>
              <a:rPr lang="en-GB" sz="3200" dirty="0"/>
              <a:t>Grey or black skirt or trousers</a:t>
            </a:r>
          </a:p>
          <a:p>
            <a:r>
              <a:rPr lang="en-GB" sz="3200" dirty="0"/>
              <a:t>White polo top or school logo top</a:t>
            </a:r>
          </a:p>
          <a:p>
            <a:r>
              <a:rPr lang="en-GB" sz="3200" dirty="0"/>
              <a:t>Red cardigan or jumper </a:t>
            </a:r>
          </a:p>
          <a:p>
            <a:r>
              <a:rPr lang="en-GB" sz="3200" dirty="0"/>
              <a:t>Uniform with logo can be purchased from the school website.</a:t>
            </a:r>
          </a:p>
          <a:p>
            <a:r>
              <a:rPr lang="en-GB" sz="3200" dirty="0"/>
              <a:t>No jewellery, wrist bands etc </a:t>
            </a:r>
          </a:p>
          <a:p>
            <a:pPr marL="0" indent="0">
              <a:buNone/>
            </a:pPr>
            <a:r>
              <a:rPr lang="en-GB" sz="3200" dirty="0">
                <a:hlinkClick r:id="rId2"/>
              </a:rPr>
              <a:t>https://www.hollinsgrundy.com/parents-carers/uniform-and-jewellery/</a:t>
            </a:r>
            <a:r>
              <a:rPr lang="en-GB" sz="3200" dirty="0"/>
              <a:t> </a:t>
            </a:r>
          </a:p>
          <a:p>
            <a:pPr marL="0" indent="0">
              <a:buNone/>
            </a:pPr>
            <a:r>
              <a:rPr lang="en-GB" sz="3200" dirty="0"/>
              <a:t> </a:t>
            </a:r>
            <a:r>
              <a:rPr lang="en-GB" sz="3600" b="1" dirty="0">
                <a:solidFill>
                  <a:srgbClr val="C00000"/>
                </a:solidFill>
              </a:rPr>
              <a:t>Please label all your child’s clothes.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A9D84-A15E-4E89-92BE-5CCF9F41B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3233B-3EE9-4C6E-890A-B9C27C34C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No mobiles, </a:t>
            </a:r>
            <a:r>
              <a:rPr lang="en-GB" dirty="0" err="1"/>
              <a:t>fitbits</a:t>
            </a:r>
            <a:r>
              <a:rPr lang="en-GB" dirty="0"/>
              <a:t>, smart watches </a:t>
            </a:r>
          </a:p>
          <a:p>
            <a:r>
              <a:rPr lang="en-GB" dirty="0"/>
              <a:t>Open day 9</a:t>
            </a:r>
            <a:r>
              <a:rPr lang="en-GB" baseline="30000" dirty="0"/>
              <a:t>th</a:t>
            </a:r>
            <a:r>
              <a:rPr lang="en-GB" dirty="0"/>
              <a:t> November (books)</a:t>
            </a:r>
          </a:p>
          <a:p>
            <a:r>
              <a:rPr lang="en-GB" dirty="0"/>
              <a:t>Parents evening – online</a:t>
            </a:r>
          </a:p>
          <a:p>
            <a:r>
              <a:rPr lang="en-GB" dirty="0"/>
              <a:t>School information on the website –texts are reminders </a:t>
            </a:r>
          </a:p>
          <a:p>
            <a:r>
              <a:rPr lang="en-GB" dirty="0"/>
              <a:t>Parking </a:t>
            </a:r>
          </a:p>
          <a:p>
            <a:r>
              <a:rPr lang="en-GB" dirty="0"/>
              <a:t>Additional support </a:t>
            </a:r>
          </a:p>
        </p:txBody>
      </p:sp>
    </p:spTree>
    <p:extLst>
      <p:ext uri="{BB962C8B-B14F-4D97-AF65-F5344CB8AC3E}">
        <p14:creationId xmlns:p14="http://schemas.microsoft.com/office/powerpoint/2010/main" val="330669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680960" cy="1371600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PE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196752"/>
            <a:ext cx="8229600" cy="4654300"/>
          </a:xfrm>
        </p:spPr>
        <p:txBody>
          <a:bodyPr>
            <a:noAutofit/>
          </a:bodyPr>
          <a:lstStyle/>
          <a:p>
            <a:r>
              <a:rPr lang="en-GB" sz="2800" dirty="0">
                <a:solidFill>
                  <a:srgbClr val="C00000"/>
                </a:solidFill>
              </a:rPr>
              <a:t>Monday</a:t>
            </a:r>
            <a:r>
              <a:rPr lang="en-GB" sz="2800" dirty="0"/>
              <a:t> and </a:t>
            </a:r>
            <a:r>
              <a:rPr lang="en-GB" sz="2800" dirty="0">
                <a:solidFill>
                  <a:srgbClr val="FF0000"/>
                </a:solidFill>
              </a:rPr>
              <a:t>Tuesday</a:t>
            </a:r>
            <a:r>
              <a:rPr lang="en-GB" sz="2800" dirty="0"/>
              <a:t> (this half term)</a:t>
            </a:r>
          </a:p>
          <a:p>
            <a:pPr marL="0" indent="0" algn="ctr">
              <a:buNone/>
            </a:pPr>
            <a:r>
              <a:rPr lang="en-GB" sz="2800" dirty="0"/>
              <a:t>Please send your child to school in their PE kit on PE days!</a:t>
            </a:r>
          </a:p>
          <a:p>
            <a:r>
              <a:rPr lang="en-GB" sz="2800" dirty="0"/>
              <a:t>Shorts or tracksuit pants (black, navy or grey tracksuit pants can be worn)</a:t>
            </a:r>
          </a:p>
          <a:p>
            <a:r>
              <a:rPr lang="en-GB" sz="2800" dirty="0"/>
              <a:t>T-shirt - in house colour</a:t>
            </a:r>
          </a:p>
          <a:p>
            <a:r>
              <a:rPr lang="en-GB" sz="2800" dirty="0"/>
              <a:t>School jumpers and cardigans can be worn over the top of PE kits. </a:t>
            </a:r>
          </a:p>
          <a:p>
            <a:r>
              <a:rPr lang="en-GB" sz="2800" dirty="0"/>
              <a:t>Pumps and trainers (recommended for outside)</a:t>
            </a:r>
          </a:p>
          <a:p>
            <a:r>
              <a:rPr lang="en-GB" sz="2800" dirty="0"/>
              <a:t>Plasters</a:t>
            </a:r>
          </a:p>
          <a:p>
            <a:endParaRPr lang="en-GB" sz="3000" dirty="0"/>
          </a:p>
          <a:p>
            <a:endParaRPr lang="en-GB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1520" y="153967"/>
            <a:ext cx="7680960" cy="1371600"/>
          </a:xfrm>
        </p:spPr>
        <p:txBody>
          <a:bodyPr/>
          <a:lstStyle/>
          <a:p>
            <a:pPr algn="ctr"/>
            <a:r>
              <a:rPr lang="en-GB" dirty="0"/>
              <a:t>Reading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99592" y="1196752"/>
            <a:ext cx="7512888" cy="3530600"/>
          </a:xfrm>
        </p:spPr>
        <p:txBody>
          <a:bodyPr>
            <a:noAutofit/>
          </a:bodyPr>
          <a:lstStyle/>
          <a:p>
            <a:r>
              <a:rPr lang="en-GB" sz="2400" dirty="0"/>
              <a:t>Guided Reading in class to teach reading skills</a:t>
            </a:r>
          </a:p>
          <a:p>
            <a:r>
              <a:rPr lang="en-GB" sz="2400" dirty="0"/>
              <a:t>Weekly read with Mr McCrudden and Mrs Hughes during guided reading or appropriate times.</a:t>
            </a:r>
          </a:p>
          <a:p>
            <a:r>
              <a:rPr lang="en-GB" sz="2400" dirty="0"/>
              <a:t>Reading books to be read independently, children will change their own books when needed.</a:t>
            </a:r>
          </a:p>
          <a:p>
            <a:r>
              <a:rPr lang="en-GB" sz="2400" dirty="0"/>
              <a:t>Children's reading levels checked when necessary with Mr McCrudden and Mrs Hughes</a:t>
            </a:r>
          </a:p>
          <a:p>
            <a:r>
              <a:rPr lang="en-GB" sz="2400" dirty="0"/>
              <a:t>Children need to read widely</a:t>
            </a:r>
          </a:p>
          <a:p>
            <a:r>
              <a:rPr lang="en-GB" sz="2400" dirty="0"/>
              <a:t>Read to your children</a:t>
            </a:r>
          </a:p>
          <a:p>
            <a:r>
              <a:rPr lang="en-GB" sz="2400" dirty="0"/>
              <a:t>Books swap</a:t>
            </a:r>
          </a:p>
        </p:txBody>
      </p:sp>
    </p:spTree>
    <p:extLst>
      <p:ext uri="{BB962C8B-B14F-4D97-AF65-F5344CB8AC3E}">
        <p14:creationId xmlns:p14="http://schemas.microsoft.com/office/powerpoint/2010/main" val="1508891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1520" y="142117"/>
            <a:ext cx="7680960" cy="1371600"/>
          </a:xfrm>
        </p:spPr>
        <p:txBody>
          <a:bodyPr/>
          <a:lstStyle/>
          <a:p>
            <a:pPr algn="ctr"/>
            <a:r>
              <a:rPr lang="en-GB" dirty="0"/>
              <a:t>Spelling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31520" y="1338560"/>
            <a:ext cx="6345260" cy="3530600"/>
          </a:xfrm>
        </p:spPr>
        <p:txBody>
          <a:bodyPr>
            <a:noAutofit/>
          </a:bodyPr>
          <a:lstStyle/>
          <a:p>
            <a:r>
              <a:rPr lang="en-GB" sz="2000" dirty="0"/>
              <a:t>The children will have new spellings each week.</a:t>
            </a:r>
          </a:p>
          <a:p>
            <a:r>
              <a:rPr lang="en-GB" sz="2000" dirty="0"/>
              <a:t>A list has been sent home with the children.</a:t>
            </a:r>
          </a:p>
          <a:p>
            <a:r>
              <a:rPr lang="en-GB" sz="2000" dirty="0"/>
              <a:t>Spellings are available on the </a:t>
            </a:r>
            <a:r>
              <a:rPr lang="en-GB" sz="2000"/>
              <a:t>class website.</a:t>
            </a:r>
            <a:endParaRPr lang="en-GB" sz="2000" dirty="0"/>
          </a:p>
          <a:p>
            <a:r>
              <a:rPr lang="en-GB" sz="2000" dirty="0"/>
              <a:t>Weekly spelling test will be every Wednesday</a:t>
            </a:r>
          </a:p>
          <a:p>
            <a:r>
              <a:rPr lang="en-GB" sz="2000" dirty="0"/>
              <a:t>Records kept by Mr McCrudden, children are to inform parents of scores</a:t>
            </a:r>
          </a:p>
          <a:p>
            <a:r>
              <a:rPr lang="en-GB" sz="2000" dirty="0"/>
              <a:t>Children need to be learning their 100 words, these will be made available on Teams and our class page.</a:t>
            </a:r>
          </a:p>
        </p:txBody>
      </p:sp>
    </p:spTree>
    <p:extLst>
      <p:ext uri="{BB962C8B-B14F-4D97-AF65-F5344CB8AC3E}">
        <p14:creationId xmlns:p14="http://schemas.microsoft.com/office/powerpoint/2010/main" val="784163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Time table test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Knowing x tables to 12x12 is essential! There is a statutory test in year 4. This will be in the summer term. </a:t>
            </a:r>
          </a:p>
          <a:p>
            <a:r>
              <a:rPr lang="en-GB" dirty="0"/>
              <a:t>Children will learn their times tables weekly </a:t>
            </a:r>
          </a:p>
          <a:p>
            <a:r>
              <a:rPr lang="en-GB" dirty="0"/>
              <a:t>Children will have a weekly times table test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>
                <a:hlinkClick r:id="rId2"/>
              </a:rPr>
              <a:t>https://www.timestables.co.uk/multiplication-tables-check/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2755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0B96C-DC04-4CF3-B423-590A88968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Maths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FA7B5-E448-4B49-8CB4-927610DC4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Maths is not hard!</a:t>
            </a:r>
          </a:p>
          <a:p>
            <a:r>
              <a:rPr lang="en-GB" dirty="0"/>
              <a:t>We work through each element of maths and will have a focus on children applying the skills.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54173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1081</TotalTime>
  <Words>807</Words>
  <Application>Microsoft Office PowerPoint</Application>
  <PresentationFormat>On-screen Show (4:3)</PresentationFormat>
  <Paragraphs>129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Century Gothic</vt:lpstr>
      <vt:lpstr>Garamond</vt:lpstr>
      <vt:lpstr>Savon</vt:lpstr>
      <vt:lpstr>Welcome to  Year 4!</vt:lpstr>
      <vt:lpstr>Staffing</vt:lpstr>
      <vt:lpstr>Uniform</vt:lpstr>
      <vt:lpstr>Other</vt:lpstr>
      <vt:lpstr>PE </vt:lpstr>
      <vt:lpstr>Reading </vt:lpstr>
      <vt:lpstr>Spelling</vt:lpstr>
      <vt:lpstr>Time table test </vt:lpstr>
      <vt:lpstr>Maths </vt:lpstr>
      <vt:lpstr>English </vt:lpstr>
      <vt:lpstr>Topic</vt:lpstr>
      <vt:lpstr>Educational visits</vt:lpstr>
      <vt:lpstr>Behaviour</vt:lpstr>
      <vt:lpstr>Homework</vt:lpstr>
      <vt:lpstr>Brass Lessons</vt:lpstr>
      <vt:lpstr>General information</vt:lpstr>
      <vt:lpstr>How to help your child</vt:lpstr>
      <vt:lpstr>Internet Safety</vt:lpstr>
      <vt:lpstr>PowerPoint Presentation</vt:lpstr>
    </vt:vector>
  </TitlesOfParts>
  <Company>Bury LEA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Year 5</dc:title>
  <dc:creator>Hollins Grundy Primary School</dc:creator>
  <cp:lastModifiedBy>PM</cp:lastModifiedBy>
  <cp:revision>63</cp:revision>
  <dcterms:created xsi:type="dcterms:W3CDTF">2012-09-19T15:12:19Z</dcterms:created>
  <dcterms:modified xsi:type="dcterms:W3CDTF">2022-09-16T10:30:31Z</dcterms:modified>
</cp:coreProperties>
</file>